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44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68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6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37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4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5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19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8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36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1" r:id="rId6"/>
    <p:sldLayoutId id="2147483827" r:id="rId7"/>
    <p:sldLayoutId id="2147483828" r:id="rId8"/>
    <p:sldLayoutId id="2147483829" r:id="rId9"/>
    <p:sldLayoutId id="2147483830" r:id="rId10"/>
    <p:sldLayoutId id="214748383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2" name="Rectangle 1081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ahatma Gandhi NREGA GOI (@MgnregaGoi) / X">
            <a:extLst>
              <a:ext uri="{FF2B5EF4-FFF2-40B4-BE49-F238E27FC236}">
                <a16:creationId xmlns:a16="http://schemas.microsoft.com/office/drawing/2014/main" id="{9800E836-5A42-CA38-CBF1-F95339FED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4" b="18416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7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B5540-1543-9280-FF22-CD037D74E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618" y="1878366"/>
            <a:ext cx="4671319" cy="188580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NREGA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754A2-2B29-333F-0AC9-B53F3E5596EF}"/>
              </a:ext>
            </a:extLst>
          </p:cNvPr>
          <p:cNvSpPr txBox="1"/>
          <p:nvPr/>
        </p:nvSpPr>
        <p:spPr>
          <a:xfrm>
            <a:off x="2949677" y="52602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CF0ED-F8E6-443D-3E5D-87A10E38E0C3}"/>
              </a:ext>
            </a:extLst>
          </p:cNvPr>
          <p:cNvSpPr txBox="1"/>
          <p:nvPr/>
        </p:nvSpPr>
        <p:spPr>
          <a:xfrm>
            <a:off x="1803755" y="3824376"/>
            <a:ext cx="3147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By Akshay Sunil Kumar,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SE AIML, SIES GST NERUL</a:t>
            </a: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6CC439CB-B0AD-88AC-A4A3-ADE3472A9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1044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8072"/>
    </mc:Choice>
    <mc:Fallback>
      <p:transition spd="slow" advTm="18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1DA2A9-0290-C4E9-DF24-8A3FA0810459}"/>
              </a:ext>
            </a:extLst>
          </p:cNvPr>
          <p:cNvSpPr txBox="1"/>
          <p:nvPr/>
        </p:nvSpPr>
        <p:spPr>
          <a:xfrm>
            <a:off x="4296696" y="2939846"/>
            <a:ext cx="34314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>
                <a:latin typeface="Amasis MT Pro Black" panose="020F0502020204030204" pitchFamily="18" charset="0"/>
                <a:cs typeface="Aldhabi" panose="020F0502020204030204" pitchFamily="2" charset="-78"/>
              </a:rPr>
              <a:t>Thank You</a:t>
            </a:r>
            <a:endParaRPr lang="en-IN" sz="4400" dirty="0">
              <a:latin typeface="Amasis MT Pro Black" panose="020F0502020204030204" pitchFamily="18" charset="0"/>
              <a:cs typeface="Aldhabi" panose="020F0502020204030204" pitchFamily="2" charset="-78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6698B9B-BB9E-7047-C1B9-BAC7D19900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9432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7"/>
    </mc:Choice>
    <mc:Fallback>
      <p:transition spd="slow" advTm="2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8901B-9C4E-5DA8-98C9-4D2C0793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NREGA or MGNREGA?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7AAEE-6107-EA5A-D73B-F3DDA458D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NREGA stands for </a:t>
            </a:r>
            <a:r>
              <a:rPr lang="en-US" b="1" dirty="0"/>
              <a:t>Mahatma Gandhi National Rural Employment Guarantee Act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It is a law enacted by the Indian government in 2005 that guarantees 100 days of wage employment in a year to any rural household whose adult members volunteer to do unskilled manual work.</a:t>
            </a:r>
          </a:p>
          <a:p>
            <a:endParaRPr lang="en-US" dirty="0"/>
          </a:p>
          <a:p>
            <a:r>
              <a:rPr lang="en-US" dirty="0"/>
              <a:t>MGNREGA is one of the world's largest poverty alleviation programs and has been credited with playing a significant role in reducing rural poverty in India.</a:t>
            </a:r>
            <a:endParaRPr lang="en-IN" dirty="0"/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14646449-BB0D-E0D2-0BA8-FEF57408FF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6231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77"/>
    </mc:Choice>
    <mc:Fallback>
      <p:transition spd="slow" advTm="33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11935-B903-DB94-4179-882A119010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90" r="27560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820E5-6344-FEBB-6B88-1427608B5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5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 dirty="0"/>
              <a:t>The main objectives of MGNREGA are: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F52EDB1-B68B-CBEF-3306-C4F71E7D33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2648" y="2212848"/>
            <a:ext cx="6035040" cy="40965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To provide a legal guarantee for 100 days of wage employment in a year to rural households whose adult members volunteer to do unskilled manual work.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To improve the purchasing power of rural poor.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To create rural infrastructure assets.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To promote equity and social justice.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To strengthen the Panchayati Raj institutions. 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1B2EC49-0539-A4F7-C48E-76ED90C43A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0781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90"/>
    </mc:Choice>
    <mc:Fallback>
      <p:transition spd="slow" advTm="31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24344-D38D-FD8D-1C7F-A3CE1491D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89" y="548640"/>
            <a:ext cx="10653578" cy="1132258"/>
          </a:xfrm>
        </p:spPr>
        <p:txBody>
          <a:bodyPr/>
          <a:lstStyle/>
          <a:p>
            <a:r>
              <a:rPr lang="en-IN" dirty="0"/>
              <a:t>Let us analyse the data provided to find answers to certain questions such as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7D448-4D7F-3845-F63C-B5619BFD3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337187"/>
            <a:ext cx="11048411" cy="4972173"/>
          </a:xfrm>
        </p:spPr>
        <p:txBody>
          <a:bodyPr>
            <a:normAutofit fontScale="92500" lnSpcReduction="10000"/>
          </a:bodyPr>
          <a:lstStyle/>
          <a:p>
            <a:endParaRPr lang="en-IN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How effective is NREGA in providing employment opportunities to rural households? </a:t>
            </a:r>
          </a:p>
          <a:p>
            <a:pPr marL="342900" indent="-342900">
              <a:buFont typeface="+mj-lt"/>
              <a:buAutoNum type="arabicPeriod"/>
            </a:pPr>
            <a:endParaRPr lang="en-US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Are there regional disparities in the implementation and outcomes of the scheme? </a:t>
            </a:r>
          </a:p>
          <a:p>
            <a:pPr marL="342900" indent="-342900">
              <a:buFont typeface="+mj-lt"/>
              <a:buAutoNum type="arabicPeriod"/>
            </a:pPr>
            <a:endParaRPr lang="en-US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What is the utilization of the allocated budget, and how does it correlate with employment generation? </a:t>
            </a:r>
          </a:p>
          <a:p>
            <a:pPr marL="342900" indent="-342900">
              <a:buFont typeface="+mj-lt"/>
              <a:buAutoNum type="arabicPeriod"/>
            </a:pPr>
            <a:endParaRPr lang="en-US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What are the key factors contributing to the completion of NREGA works, and are there any roadblocks to its success? </a:t>
            </a:r>
          </a:p>
          <a:p>
            <a:pPr marL="342900" indent="-342900">
              <a:buFont typeface="+mj-lt"/>
              <a:buAutoNum type="arabicPeriod"/>
            </a:pPr>
            <a:endParaRPr lang="en-US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Can data-driven insights guide policymakers and administrators in optimizing the scheme's impact? </a:t>
            </a:r>
          </a:p>
          <a:p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ED365A5-B64F-7B24-C318-A24A7C28EB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6305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93"/>
    </mc:Choice>
    <mc:Fallback>
      <p:transition spd="slow" advTm="41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18E02-4341-C328-B216-331C9EBA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How effective is NREGA in providing employment opportunities to rural households? </a:t>
            </a:r>
            <a:br>
              <a:rPr lang="en-US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2996D-0B3B-26E7-AC72-4D91FABC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Total Number of Job cards issued is 156 M . </a:t>
            </a:r>
          </a:p>
          <a:p>
            <a:endParaRPr lang="en-IN" dirty="0"/>
          </a:p>
          <a:p>
            <a:r>
              <a:rPr lang="en-IN" dirty="0"/>
              <a:t>Total Number of Active job card is 97 M which means many people have benefited from this scheme but comparing with the number of job cards issued , this could get much better.</a:t>
            </a:r>
          </a:p>
          <a:p>
            <a:endParaRPr lang="en-IN" dirty="0"/>
          </a:p>
          <a:p>
            <a:r>
              <a:rPr lang="en-IN" dirty="0"/>
              <a:t>428K Households completed 100 days of wage employment</a:t>
            </a:r>
          </a:p>
          <a:p>
            <a:endParaRPr lang="en-IN" dirty="0"/>
          </a:p>
          <a:p>
            <a:r>
              <a:rPr lang="en-IN" dirty="0"/>
              <a:t>Sum of Average days of employment provided per household was 23K</a:t>
            </a:r>
          </a:p>
          <a:p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2BE7B1B-49D3-7E4B-2BD7-AF6DAC1F93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0352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65"/>
    </mc:Choice>
    <mc:Fallback>
      <p:transition spd="slow" advTm="40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5A14613-C96C-F5FD-0593-24D7C0DA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D4D138-7F66-1997-7A46-CDA091B5F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858" y="3542235"/>
            <a:ext cx="3997852" cy="2896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DBA753-4D54-496E-5B92-74719E2F8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858" y="766168"/>
            <a:ext cx="4919650" cy="25482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7AF83-6582-83D5-F360-6D30242E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603504"/>
            <a:ext cx="5237576" cy="1527048"/>
          </a:xfrm>
        </p:spPr>
        <p:txBody>
          <a:bodyPr anchor="b">
            <a:noAutofit/>
          </a:bodyPr>
          <a:lstStyle/>
          <a:p>
            <a:r>
              <a:rPr lang="en-US" sz="2400" i="0" u="none" strike="noStrike" baseline="0" dirty="0">
                <a:latin typeface="Calibri" panose="020F0502020204030204" pitchFamily="34" charset="0"/>
              </a:rPr>
              <a:t>Are there regional disparities in the implementation and outcomes of the scheme?</a:t>
            </a:r>
            <a:br>
              <a:rPr lang="en-US" sz="2400" i="0" u="none" strike="noStrike" baseline="0" dirty="0">
                <a:latin typeface="Calibri" panose="020F0502020204030204" pitchFamily="34" charset="0"/>
              </a:rPr>
            </a:b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80C6C-85C1-3EFF-6EB3-D252FA269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58" y="1779639"/>
            <a:ext cx="5928526" cy="4529721"/>
          </a:xfrm>
        </p:spPr>
        <p:txBody>
          <a:bodyPr>
            <a:normAutofit fontScale="92500"/>
          </a:bodyPr>
          <a:lstStyle/>
          <a:p>
            <a:r>
              <a:rPr lang="en-IN" sz="1700" dirty="0"/>
              <a:t>Certain states like Bihar , Maharashtra are ahead in the ranking of states in terms of Number of job cards issued</a:t>
            </a:r>
          </a:p>
          <a:p>
            <a:endParaRPr lang="en-IN" sz="1700" dirty="0"/>
          </a:p>
          <a:p>
            <a:r>
              <a:rPr lang="en-IN" sz="1700" dirty="0"/>
              <a:t>But these same states lag behind in terms of the number of active job cards </a:t>
            </a:r>
          </a:p>
          <a:p>
            <a:endParaRPr lang="en-IN" sz="1700" dirty="0"/>
          </a:p>
          <a:p>
            <a:r>
              <a:rPr lang="en-US" sz="1700" dirty="0"/>
              <a:t>Active job cards indicate households that are currently benefiting from wage employment, as opposed to merely being registered.</a:t>
            </a:r>
          </a:p>
          <a:p>
            <a:endParaRPr lang="en-US" sz="1700" dirty="0"/>
          </a:p>
          <a:p>
            <a:r>
              <a:rPr lang="en-US" sz="1700" dirty="0"/>
              <a:t>Insufficient project planning and execution or lack of engagement could be the reason</a:t>
            </a:r>
          </a:p>
          <a:p>
            <a:endParaRPr lang="en-US" sz="1800" dirty="0"/>
          </a:p>
          <a:p>
            <a:endParaRPr lang="en-IN" sz="1800" dirty="0"/>
          </a:p>
          <a:p>
            <a:endParaRPr lang="en-US" sz="18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474D276-1123-42B5-B7AD-47AE14C5D8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54979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30"/>
    </mc:Choice>
    <mc:Fallback>
      <p:transition spd="slow" advTm="67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7F46-859A-E9B7-F531-BD3AA45C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.What is the utilization of the allocated budget, and how does it correlate with employment generation? </a:t>
            </a:r>
            <a:br>
              <a:rPr lang="en-US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br>
              <a:rPr lang="en-US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D1C73-D646-AE0E-0D7D-D2BD53BC0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total expenditure is somewhat similar in all the states including the ones allocated very high budgets compared to other states </a:t>
            </a:r>
          </a:p>
          <a:p>
            <a:endParaRPr lang="en-IN" dirty="0"/>
          </a:p>
          <a:p>
            <a:r>
              <a:rPr lang="en-IN" dirty="0"/>
              <a:t>Budget is highly under-utilized in various states.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Considering the direct relation with higher person-days and higher expenditure, more employment could have been generated if certain states utilized the budget efficiently.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F34ED-A24D-6ADE-AB3F-0AD6BE4B7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383" y="2328697"/>
            <a:ext cx="4627539" cy="25367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631F4AC-B379-15BF-503C-ECFEF7DE18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6301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20"/>
    </mc:Choice>
    <mc:Fallback>
      <p:transition spd="slow" advTm="40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E46F-731B-882A-2DC2-E9078904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What are the key factors contributing to the completion of NREGA works, and are there any roadblocks to its success? </a:t>
            </a:r>
            <a:br>
              <a:rPr lang="en-US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EC612-14AA-8C8B-743D-D40BCA395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Road Blocks:</a:t>
            </a:r>
          </a:p>
          <a:p>
            <a:r>
              <a:rPr lang="en-IN" dirty="0"/>
              <a:t>Total number of Gram Panchayats with NIL</a:t>
            </a:r>
          </a:p>
          <a:p>
            <a:pPr marL="0" indent="0">
              <a:buNone/>
            </a:pPr>
            <a:r>
              <a:rPr lang="en-IN" dirty="0"/>
              <a:t>   expenditure is 13940, which means there </a:t>
            </a:r>
          </a:p>
          <a:p>
            <a:pPr marL="0" indent="0">
              <a:buNone/>
            </a:pPr>
            <a:r>
              <a:rPr lang="en-IN" dirty="0"/>
              <a:t>   might be implementation challenge or some</a:t>
            </a:r>
          </a:p>
          <a:p>
            <a:pPr marL="0" indent="0">
              <a:buNone/>
            </a:pPr>
            <a:r>
              <a:rPr lang="en-IN" dirty="0"/>
              <a:t>   other challenge such as local engagement.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Sum of differently abled persons worked are lower</a:t>
            </a:r>
          </a:p>
          <a:p>
            <a:pPr marL="0" indent="0">
              <a:buNone/>
            </a:pPr>
            <a:r>
              <a:rPr lang="en-IN" dirty="0"/>
              <a:t>   in certain states which might indicate lack of jobs</a:t>
            </a:r>
          </a:p>
          <a:p>
            <a:pPr marL="0" indent="0">
              <a:buNone/>
            </a:pPr>
            <a:r>
              <a:rPr lang="en-IN" dirty="0"/>
              <a:t>   that suits them.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386B9-9FF6-BC13-47C0-F53FF4A7D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077" y="1680898"/>
            <a:ext cx="4491194" cy="2303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D83397-0D7E-69CF-0CC4-6A38F631F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580" y="4108778"/>
            <a:ext cx="4410691" cy="2200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1303E89-7F03-3BCF-DA99-ECDC229D58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589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47"/>
    </mc:Choice>
    <mc:Fallback>
      <p:transition spd="slow" advTm="45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F5C5-9B58-3715-85D3-A0C32F745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Can data-driven insights guide policymakers and administrators in optimizing the scheme's impact? </a:t>
            </a:r>
            <a:br>
              <a:rPr lang="en-US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C3BC2-179F-C27C-39E2-9E7B9C74C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Data-driven insights can significantly guide policymakers and administrators in optimizing NREGA's impact. </a:t>
            </a:r>
          </a:p>
          <a:p>
            <a:endParaRPr lang="en-US" dirty="0"/>
          </a:p>
          <a:p>
            <a:r>
              <a:rPr lang="en-US" dirty="0"/>
              <a:t>By analyzing trends and identifying regions with low active job card rates, resources can be targeted more effectively to address implementation challenges.</a:t>
            </a:r>
          </a:p>
          <a:p>
            <a:endParaRPr lang="en-US" dirty="0"/>
          </a:p>
          <a:p>
            <a:r>
              <a:rPr lang="en-US" dirty="0"/>
              <a:t> Insights into budget utilization and employment generation help ensure funds are allocated efficiently and reach the intended beneficiaries. </a:t>
            </a:r>
          </a:p>
          <a:p>
            <a:endParaRPr lang="en-US" dirty="0"/>
          </a:p>
          <a:p>
            <a:r>
              <a:rPr lang="en-US" dirty="0"/>
              <a:t>Additionally, tracking inclusivity metrics, such as the participation of differently-abled persons, ensures the scheme is equitable and accessible to all eligible households.</a:t>
            </a: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AE19D8C-6608-E716-E64C-51B446E3D2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281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86"/>
    </mc:Choice>
    <mc:Fallback>
      <p:transition spd="slow" advTm="55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665</Words>
  <Application>Microsoft Office PowerPoint</Application>
  <PresentationFormat>Widescreen</PresentationFormat>
  <Paragraphs>75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Amasis MT Pro Black</vt:lpstr>
      <vt:lpstr>Arial</vt:lpstr>
      <vt:lpstr>Calibri</vt:lpstr>
      <vt:lpstr>Neue Haas Grotesk Text Pro</vt:lpstr>
      <vt:lpstr>VanillaVTI</vt:lpstr>
      <vt:lpstr>NREGA Data Analysis</vt:lpstr>
      <vt:lpstr>What is NREGA or MGNREGA?</vt:lpstr>
      <vt:lpstr>The main objectives of MGNREGA are:</vt:lpstr>
      <vt:lpstr>Let us analyse the data provided to find answers to certain questions such as :</vt:lpstr>
      <vt:lpstr>How effective is NREGA in providing employment opportunities to rural households?  </vt:lpstr>
      <vt:lpstr>Are there regional disparities in the implementation and outcomes of the scheme? </vt:lpstr>
      <vt:lpstr>3.What is the utilization of the allocated budget, and how does it correlate with employment generation?   </vt:lpstr>
      <vt:lpstr>What are the key factors contributing to the completion of NREGA works, and are there any roadblocks to its success?  </vt:lpstr>
      <vt:lpstr>Can data-driven insights guide policymakers and administrators in optimizing the scheme's impact?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AKSHAY SUNILKUMAR</dc:creator>
  <cp:lastModifiedBy>AKSHAY SUNILKUMAR</cp:lastModifiedBy>
  <cp:revision>2</cp:revision>
  <dcterms:created xsi:type="dcterms:W3CDTF">2024-06-21T14:53:04Z</dcterms:created>
  <dcterms:modified xsi:type="dcterms:W3CDTF">2024-06-22T10:14:38Z</dcterms:modified>
</cp:coreProperties>
</file>